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43891200" cy="32918400"/>
  <p:notesSz cx="6858000" cy="9144000"/>
  <p:defaultTextStyle>
    <a:defPPr>
      <a:defRPr lang="en-US"/>
    </a:defPPr>
    <a:lvl1pPr marL="0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1pPr>
    <a:lvl2pPr marL="2194514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2pPr>
    <a:lvl3pPr marL="4389028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3pPr>
    <a:lvl4pPr marL="6583543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4pPr>
    <a:lvl5pPr marL="8778057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5pPr>
    <a:lvl6pPr marL="10972571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6pPr>
    <a:lvl7pPr marL="13167085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7pPr>
    <a:lvl8pPr marL="15361599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8pPr>
    <a:lvl9pPr marL="17556115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8" autoAdjust="0"/>
    <p:restoredTop sz="93519" autoAdjust="0"/>
  </p:normalViewPr>
  <p:slideViewPr>
    <p:cSldViewPr snapToGrid="0">
      <p:cViewPr>
        <p:scale>
          <a:sx n="28" d="100"/>
          <a:sy n="28" d="100"/>
        </p:scale>
        <p:origin x="972" y="18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0E8FA9-8B5F-4493-A208-FBBD06A1EBF4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5AFD9-35F1-4A8D-8AD3-EDB9481761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15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890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1pPr>
    <a:lvl2pPr marL="2194514" algn="l" defTabSz="43890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2pPr>
    <a:lvl3pPr marL="4389028" algn="l" defTabSz="43890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3pPr>
    <a:lvl4pPr marL="6583543" algn="l" defTabSz="43890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4pPr>
    <a:lvl5pPr marL="8778057" algn="l" defTabSz="43890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5pPr>
    <a:lvl6pPr marL="10972571" algn="l" defTabSz="43890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6pPr>
    <a:lvl7pPr marL="13167085" algn="l" defTabSz="43890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7pPr>
    <a:lvl8pPr marL="15361599" algn="l" defTabSz="43890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8pPr>
    <a:lvl9pPr marL="17556115" algn="l" defTabSz="4389028" rtl="0" eaLnBrk="1" latinLnBrk="0" hangingPunct="1">
      <a:defRPr sz="5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650193" y="236483"/>
            <a:ext cx="36590817" cy="2507457"/>
          </a:xfrm>
        </p:spPr>
        <p:txBody>
          <a:bodyPr/>
          <a:lstStyle>
            <a:lvl1pPr marL="0" indent="0">
              <a:buNone/>
              <a:defRPr sz="13400" baseline="0"/>
            </a:lvl1pPr>
          </a:lstStyle>
          <a:p>
            <a:pPr algn="ctr"/>
            <a:r>
              <a:rPr lang="en-US" sz="6200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42000" endPos="58000" dir="5400000" sy="-100000" algn="bl" rotWithShape="0"/>
                </a:effectLst>
                <a:latin typeface="Arial Rounded MT Bold" pitchFamily="34" charset="0"/>
              </a:rPr>
              <a:t>This is a Scientific Poster Template created by </a:t>
            </a:r>
            <a:r>
              <a:rPr lang="en-US" sz="6200" dirty="0" err="1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42000" endPos="58000" dir="5400000" sy="-100000" algn="bl" rotWithShape="0"/>
                </a:effectLst>
                <a:latin typeface="Arial Rounded MT Bold" pitchFamily="34" charset="0"/>
              </a:rPr>
              <a:t>Graphicsland</a:t>
            </a:r>
            <a:r>
              <a:rPr lang="en-US" sz="6200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42000" endPos="58000" dir="5400000" sy="-100000" algn="bl" rotWithShape="0"/>
                </a:effectLst>
                <a:latin typeface="Arial Rounded MT Bold" pitchFamily="34" charset="0"/>
              </a:rPr>
              <a:t> &amp; MakeSigns.com</a:t>
            </a:r>
            <a:br>
              <a:rPr lang="en-US" sz="6200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42000" endPos="58000" dir="5400000" sy="-100000" algn="bl" rotWithShape="0"/>
                </a:effectLst>
                <a:latin typeface="Arial Rounded MT Bold" pitchFamily="34" charset="0"/>
              </a:rPr>
            </a:br>
            <a:r>
              <a:rPr lang="en-US" sz="6200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42000" endPos="58000" dir="5400000" sy="-100000" algn="bl" rotWithShape="0"/>
                </a:effectLst>
                <a:latin typeface="Arial Rounded MT Bold" pitchFamily="34" charset="0"/>
              </a:rPr>
              <a:t>Your poster title would go on these lines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650193" y="2553605"/>
            <a:ext cx="36590817" cy="2224088"/>
          </a:xfrm>
        </p:spPr>
        <p:txBody>
          <a:bodyPr/>
          <a:lstStyle>
            <a:lvl1pPr marL="0" indent="0">
              <a:buNone/>
              <a:defRPr sz="13400"/>
            </a:lvl1pPr>
          </a:lstStyle>
          <a:p>
            <a:pPr algn="ctr"/>
            <a:r>
              <a:rPr lang="en-US" sz="5000" dirty="0" smtClean="0"/>
              <a:t>Author names go here. You can add subscript numbers to assign a university. </a:t>
            </a:r>
            <a:br>
              <a:rPr lang="en-US" sz="5000" dirty="0" smtClean="0"/>
            </a:br>
            <a:r>
              <a:rPr lang="en-US" sz="5000" dirty="0" smtClean="0"/>
              <a:t>University names or departments go here. </a:t>
            </a:r>
            <a:endParaRPr lang="en-US" sz="5000" dirty="0"/>
          </a:p>
        </p:txBody>
      </p:sp>
    </p:spTree>
    <p:extLst>
      <p:ext uri="{BB962C8B-B14F-4D97-AF65-F5344CB8AC3E}">
        <p14:creationId xmlns:p14="http://schemas.microsoft.com/office/powerpoint/2010/main" val="433258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F76D-A730-4432-85DE-CA47D32BB251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7CD0-55F5-4017-8E2F-F1A5FF843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576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4559081" y="4221482"/>
            <a:ext cx="35547303" cy="898779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01946" y="4221482"/>
            <a:ext cx="105925617" cy="898779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F76D-A730-4432-85DE-CA47D32BB251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7CD0-55F5-4017-8E2F-F1A5FF843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89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F76D-A730-4432-85DE-CA47D32BB251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7CD0-55F5-4017-8E2F-F1A5FF843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981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3" y="21153123"/>
            <a:ext cx="37307520" cy="653796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3" y="13952225"/>
            <a:ext cx="37307520" cy="7200897"/>
          </a:xfrm>
        </p:spPr>
        <p:txBody>
          <a:bodyPr anchor="b"/>
          <a:lstStyle>
            <a:lvl1pPr marL="0" indent="0">
              <a:buNone/>
              <a:defRPr sz="9700">
                <a:solidFill>
                  <a:schemeClr val="tx1">
                    <a:tint val="75000"/>
                  </a:schemeClr>
                </a:solidFill>
              </a:defRPr>
            </a:lvl1pPr>
            <a:lvl2pPr marL="2194514" indent="0">
              <a:buNone/>
              <a:defRPr sz="8700">
                <a:solidFill>
                  <a:schemeClr val="tx1">
                    <a:tint val="75000"/>
                  </a:schemeClr>
                </a:solidFill>
              </a:defRPr>
            </a:lvl2pPr>
            <a:lvl3pPr marL="4389028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543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057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571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085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599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115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F76D-A730-4432-85DE-CA47D32BB251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7CD0-55F5-4017-8E2F-F1A5FF843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548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01943" y="24582122"/>
            <a:ext cx="70736457" cy="69517263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700"/>
            </a:lvl3pPr>
            <a:lvl4pPr>
              <a:defRPr sz="8700"/>
            </a:lvl4pPr>
            <a:lvl5pPr>
              <a:defRPr sz="8700"/>
            </a:lvl5pPr>
            <a:lvl6pPr>
              <a:defRPr sz="8700"/>
            </a:lvl6pPr>
            <a:lvl7pPr>
              <a:defRPr sz="8700"/>
            </a:lvl7pPr>
            <a:lvl8pPr>
              <a:defRPr sz="8700"/>
            </a:lvl8pPr>
            <a:lvl9pPr>
              <a:defRPr sz="8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369923" y="24582122"/>
            <a:ext cx="70736463" cy="69517263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700"/>
            </a:lvl3pPr>
            <a:lvl4pPr>
              <a:defRPr sz="8700"/>
            </a:lvl4pPr>
            <a:lvl5pPr>
              <a:defRPr sz="8700"/>
            </a:lvl5pPr>
            <a:lvl6pPr>
              <a:defRPr sz="8700"/>
            </a:lvl6pPr>
            <a:lvl7pPr>
              <a:defRPr sz="8700"/>
            </a:lvl7pPr>
            <a:lvl8pPr>
              <a:defRPr sz="8700"/>
            </a:lvl8pPr>
            <a:lvl9pPr>
              <a:defRPr sz="8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F76D-A730-4432-85DE-CA47D32BB251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7CD0-55F5-4017-8E2F-F1A5FF843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660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0" y="1318263"/>
            <a:ext cx="3950208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1" y="7368543"/>
            <a:ext cx="19392903" cy="3070857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14" indent="0">
              <a:buNone/>
              <a:defRPr sz="9700" b="1"/>
            </a:lvl2pPr>
            <a:lvl3pPr marL="4389028" indent="0">
              <a:buNone/>
              <a:defRPr sz="8700" b="1"/>
            </a:lvl3pPr>
            <a:lvl4pPr marL="6583543" indent="0">
              <a:buNone/>
              <a:defRPr sz="7700" b="1"/>
            </a:lvl4pPr>
            <a:lvl5pPr marL="8778057" indent="0">
              <a:buNone/>
              <a:defRPr sz="7700" b="1"/>
            </a:lvl5pPr>
            <a:lvl6pPr marL="10972571" indent="0">
              <a:buNone/>
              <a:defRPr sz="7700" b="1"/>
            </a:lvl6pPr>
            <a:lvl7pPr marL="13167085" indent="0">
              <a:buNone/>
              <a:defRPr sz="7700" b="1"/>
            </a:lvl7pPr>
            <a:lvl8pPr marL="15361599" indent="0">
              <a:buNone/>
              <a:defRPr sz="7700" b="1"/>
            </a:lvl8pPr>
            <a:lvl9pPr marL="17556115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1" y="10439400"/>
            <a:ext cx="19392903" cy="18966183"/>
          </a:xfrm>
        </p:spPr>
        <p:txBody>
          <a:bodyPr/>
          <a:lstStyle>
            <a:lvl1pPr>
              <a:defRPr sz="11500"/>
            </a:lvl1pPr>
            <a:lvl2pPr>
              <a:defRPr sz="9700"/>
            </a:lvl2pPr>
            <a:lvl3pPr>
              <a:defRPr sz="87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3" y="7368543"/>
            <a:ext cx="19400520" cy="3070857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14" indent="0">
              <a:buNone/>
              <a:defRPr sz="9700" b="1"/>
            </a:lvl2pPr>
            <a:lvl3pPr marL="4389028" indent="0">
              <a:buNone/>
              <a:defRPr sz="8700" b="1"/>
            </a:lvl3pPr>
            <a:lvl4pPr marL="6583543" indent="0">
              <a:buNone/>
              <a:defRPr sz="7700" b="1"/>
            </a:lvl4pPr>
            <a:lvl5pPr marL="8778057" indent="0">
              <a:buNone/>
              <a:defRPr sz="7700" b="1"/>
            </a:lvl5pPr>
            <a:lvl6pPr marL="10972571" indent="0">
              <a:buNone/>
              <a:defRPr sz="7700" b="1"/>
            </a:lvl6pPr>
            <a:lvl7pPr marL="13167085" indent="0">
              <a:buNone/>
              <a:defRPr sz="7700" b="1"/>
            </a:lvl7pPr>
            <a:lvl8pPr marL="15361599" indent="0">
              <a:buNone/>
              <a:defRPr sz="7700" b="1"/>
            </a:lvl8pPr>
            <a:lvl9pPr marL="17556115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3" y="10439400"/>
            <a:ext cx="19400520" cy="18966183"/>
          </a:xfrm>
        </p:spPr>
        <p:txBody>
          <a:bodyPr/>
          <a:lstStyle>
            <a:lvl1pPr>
              <a:defRPr sz="11500"/>
            </a:lvl1pPr>
            <a:lvl2pPr>
              <a:defRPr sz="9700"/>
            </a:lvl2pPr>
            <a:lvl3pPr>
              <a:defRPr sz="87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F76D-A730-4432-85DE-CA47D32BB251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7CD0-55F5-4017-8E2F-F1A5FF843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41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F76D-A730-4432-85DE-CA47D32BB251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7CD0-55F5-4017-8E2F-F1A5FF843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426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F76D-A730-4432-85DE-CA47D32BB251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7CD0-55F5-4017-8E2F-F1A5FF843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98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10640"/>
            <a:ext cx="14439903" cy="5577840"/>
          </a:xfrm>
        </p:spPr>
        <p:txBody>
          <a:bodyPr anchor="b"/>
          <a:lstStyle>
            <a:lvl1pPr algn="l">
              <a:defRPr sz="9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1"/>
            <a:ext cx="24536400" cy="28094943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700"/>
            </a:lvl4pPr>
            <a:lvl5pPr>
              <a:defRPr sz="9700"/>
            </a:lvl5pPr>
            <a:lvl6pPr>
              <a:defRPr sz="9700"/>
            </a:lvl6pPr>
            <a:lvl7pPr>
              <a:defRPr sz="9700"/>
            </a:lvl7pPr>
            <a:lvl8pPr>
              <a:defRPr sz="9700"/>
            </a:lvl8pPr>
            <a:lvl9pPr>
              <a:defRPr sz="9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8481"/>
            <a:ext cx="14439903" cy="22517103"/>
          </a:xfrm>
        </p:spPr>
        <p:txBody>
          <a:bodyPr/>
          <a:lstStyle>
            <a:lvl1pPr marL="0" indent="0">
              <a:buNone/>
              <a:defRPr sz="6700"/>
            </a:lvl1pPr>
            <a:lvl2pPr marL="2194514" indent="0">
              <a:buNone/>
              <a:defRPr sz="5700"/>
            </a:lvl2pPr>
            <a:lvl3pPr marL="4389028" indent="0">
              <a:buNone/>
              <a:defRPr sz="4800"/>
            </a:lvl3pPr>
            <a:lvl4pPr marL="6583543" indent="0">
              <a:buNone/>
              <a:defRPr sz="4300"/>
            </a:lvl4pPr>
            <a:lvl5pPr marL="8778057" indent="0">
              <a:buNone/>
              <a:defRPr sz="4300"/>
            </a:lvl5pPr>
            <a:lvl6pPr marL="10972571" indent="0">
              <a:buNone/>
              <a:defRPr sz="4300"/>
            </a:lvl6pPr>
            <a:lvl7pPr marL="13167085" indent="0">
              <a:buNone/>
              <a:defRPr sz="4300"/>
            </a:lvl7pPr>
            <a:lvl8pPr marL="15361599" indent="0">
              <a:buNone/>
              <a:defRPr sz="4300"/>
            </a:lvl8pPr>
            <a:lvl9pPr marL="17556115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F76D-A730-4432-85DE-CA47D32BB251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7CD0-55F5-4017-8E2F-F1A5FF843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262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3" y="23042880"/>
            <a:ext cx="26334720" cy="2720343"/>
          </a:xfrm>
        </p:spPr>
        <p:txBody>
          <a:bodyPr anchor="b"/>
          <a:lstStyle>
            <a:lvl1pPr algn="l">
              <a:defRPr sz="9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3" y="2941320"/>
            <a:ext cx="26334720" cy="19751040"/>
          </a:xfrm>
        </p:spPr>
        <p:txBody>
          <a:bodyPr/>
          <a:lstStyle>
            <a:lvl1pPr marL="0" indent="0">
              <a:buNone/>
              <a:defRPr sz="15400"/>
            </a:lvl1pPr>
            <a:lvl2pPr marL="2194514" indent="0">
              <a:buNone/>
              <a:defRPr sz="13400"/>
            </a:lvl2pPr>
            <a:lvl3pPr marL="4389028" indent="0">
              <a:buNone/>
              <a:defRPr sz="11500"/>
            </a:lvl3pPr>
            <a:lvl4pPr marL="6583543" indent="0">
              <a:buNone/>
              <a:defRPr sz="9700"/>
            </a:lvl4pPr>
            <a:lvl5pPr marL="8778057" indent="0">
              <a:buNone/>
              <a:defRPr sz="9700"/>
            </a:lvl5pPr>
            <a:lvl6pPr marL="10972571" indent="0">
              <a:buNone/>
              <a:defRPr sz="9700"/>
            </a:lvl6pPr>
            <a:lvl7pPr marL="13167085" indent="0">
              <a:buNone/>
              <a:defRPr sz="9700"/>
            </a:lvl7pPr>
            <a:lvl8pPr marL="15361599" indent="0">
              <a:buNone/>
              <a:defRPr sz="9700"/>
            </a:lvl8pPr>
            <a:lvl9pPr marL="17556115" indent="0">
              <a:buNone/>
              <a:defRPr sz="9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3" y="25763223"/>
            <a:ext cx="26334720" cy="3863337"/>
          </a:xfrm>
        </p:spPr>
        <p:txBody>
          <a:bodyPr/>
          <a:lstStyle>
            <a:lvl1pPr marL="0" indent="0">
              <a:buNone/>
              <a:defRPr sz="6700"/>
            </a:lvl1pPr>
            <a:lvl2pPr marL="2194514" indent="0">
              <a:buNone/>
              <a:defRPr sz="5700"/>
            </a:lvl2pPr>
            <a:lvl3pPr marL="4389028" indent="0">
              <a:buNone/>
              <a:defRPr sz="4800"/>
            </a:lvl3pPr>
            <a:lvl4pPr marL="6583543" indent="0">
              <a:buNone/>
              <a:defRPr sz="4300"/>
            </a:lvl4pPr>
            <a:lvl5pPr marL="8778057" indent="0">
              <a:buNone/>
              <a:defRPr sz="4300"/>
            </a:lvl5pPr>
            <a:lvl6pPr marL="10972571" indent="0">
              <a:buNone/>
              <a:defRPr sz="4300"/>
            </a:lvl6pPr>
            <a:lvl7pPr marL="13167085" indent="0">
              <a:buNone/>
              <a:defRPr sz="4300"/>
            </a:lvl7pPr>
            <a:lvl8pPr marL="15361599" indent="0">
              <a:buNone/>
              <a:defRPr sz="4300"/>
            </a:lvl8pPr>
            <a:lvl9pPr marL="17556115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7F76D-A730-4432-85DE-CA47D32BB251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57CD0-55F5-4017-8E2F-F1A5FF843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417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3"/>
            <a:ext cx="39502080" cy="5486400"/>
          </a:xfrm>
          <a:prstGeom prst="rect">
            <a:avLst/>
          </a:prstGeom>
        </p:spPr>
        <p:txBody>
          <a:bodyPr vert="horz" lIns="438903" tIns="219451" rIns="438903" bIns="21945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2"/>
            <a:ext cx="39502080" cy="21724623"/>
          </a:xfrm>
          <a:prstGeom prst="rect">
            <a:avLst/>
          </a:prstGeom>
        </p:spPr>
        <p:txBody>
          <a:bodyPr vert="horz" lIns="438903" tIns="219451" rIns="438903" bIns="21945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3"/>
            <a:ext cx="10241280" cy="1752600"/>
          </a:xfrm>
          <a:prstGeom prst="rect">
            <a:avLst/>
          </a:prstGeom>
        </p:spPr>
        <p:txBody>
          <a:bodyPr vert="horz" lIns="438903" tIns="219451" rIns="438903" bIns="219451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7F76D-A730-4432-85DE-CA47D32BB251}" type="datetimeFigureOut">
              <a:rPr lang="en-US" smtClean="0"/>
              <a:t>12/3/2015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3"/>
            <a:ext cx="13898880" cy="1752600"/>
          </a:xfrm>
          <a:prstGeom prst="rect">
            <a:avLst/>
          </a:prstGeom>
        </p:spPr>
        <p:txBody>
          <a:bodyPr vert="horz" lIns="438903" tIns="219451" rIns="438903" bIns="219451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3"/>
            <a:ext cx="10241280" cy="1752600"/>
          </a:xfrm>
          <a:prstGeom prst="rect">
            <a:avLst/>
          </a:prstGeom>
        </p:spPr>
        <p:txBody>
          <a:bodyPr vert="horz" lIns="438903" tIns="219451" rIns="438903" bIns="219451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57CD0-55F5-4017-8E2F-F1A5FF843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22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028" rtl="0" eaLnBrk="1" latinLnBrk="0" hangingPunct="1">
        <a:spcBef>
          <a:spcPct val="0"/>
        </a:spcBef>
        <a:buNone/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5886" indent="-1645886" algn="l" defTabSz="4389028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086" indent="-1371572" algn="l" defTabSz="4389028" rtl="0" eaLnBrk="1" latinLnBrk="0" hangingPunct="1">
        <a:spcBef>
          <a:spcPct val="20000"/>
        </a:spcBef>
        <a:buFont typeface="Arial" pitchFamily="34" charset="0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286" indent="-1097257" algn="l" defTabSz="4389028" rtl="0" eaLnBrk="1" latinLnBrk="0" hangingPunct="1">
        <a:spcBef>
          <a:spcPct val="20000"/>
        </a:spcBef>
        <a:buFont typeface="Arial" pitchFamily="34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800" indent="-1097257" algn="l" defTabSz="4389028" rtl="0" eaLnBrk="1" latinLnBrk="0" hangingPunct="1">
        <a:spcBef>
          <a:spcPct val="20000"/>
        </a:spcBef>
        <a:buFont typeface="Arial" pitchFamily="34" charset="0"/>
        <a:buChar char="–"/>
        <a:defRPr sz="97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314" indent="-1097257" algn="l" defTabSz="4389028" rtl="0" eaLnBrk="1" latinLnBrk="0" hangingPunct="1">
        <a:spcBef>
          <a:spcPct val="20000"/>
        </a:spcBef>
        <a:buFont typeface="Arial" pitchFamily="34" charset="0"/>
        <a:buChar char="»"/>
        <a:defRPr sz="9700" kern="1200">
          <a:solidFill>
            <a:schemeClr val="tx1"/>
          </a:solidFill>
          <a:latin typeface="+mn-lt"/>
          <a:ea typeface="+mn-ea"/>
          <a:cs typeface="+mn-cs"/>
        </a:defRPr>
      </a:lvl5pPr>
      <a:lvl6pPr marL="12069828" indent="-1097257" algn="l" defTabSz="4389028" rtl="0" eaLnBrk="1" latinLnBrk="0" hangingPunct="1">
        <a:spcBef>
          <a:spcPct val="20000"/>
        </a:spcBef>
        <a:buFont typeface="Arial" pitchFamily="34" charset="0"/>
        <a:buChar char="•"/>
        <a:defRPr sz="97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342" indent="-1097257" algn="l" defTabSz="4389028" rtl="0" eaLnBrk="1" latinLnBrk="0" hangingPunct="1">
        <a:spcBef>
          <a:spcPct val="20000"/>
        </a:spcBef>
        <a:buFont typeface="Arial" pitchFamily="34" charset="0"/>
        <a:buChar char="•"/>
        <a:defRPr sz="97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8858" indent="-1097257" algn="l" defTabSz="4389028" rtl="0" eaLnBrk="1" latinLnBrk="0" hangingPunct="1">
        <a:spcBef>
          <a:spcPct val="20000"/>
        </a:spcBef>
        <a:buFont typeface="Arial" pitchFamily="34" charset="0"/>
        <a:buChar char="•"/>
        <a:defRPr sz="97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372" indent="-1097257" algn="l" defTabSz="4389028" rtl="0" eaLnBrk="1" latinLnBrk="0" hangingPunct="1">
        <a:spcBef>
          <a:spcPct val="20000"/>
        </a:spcBef>
        <a:buFont typeface="Arial" pitchFamily="34" charset="0"/>
        <a:buChar char="•"/>
        <a:defRPr sz="9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14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028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543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057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571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085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599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115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-1" y="0"/>
            <a:ext cx="43891202" cy="5022875"/>
          </a:xfrm>
          <a:prstGeom prst="rect">
            <a:avLst/>
          </a:prstGeom>
          <a:gradFill flip="none" rotWithShape="1">
            <a:gsLst>
              <a:gs pos="36000">
                <a:schemeClr val="accent1">
                  <a:lumMod val="20000"/>
                  <a:lumOff val="80000"/>
                </a:schemeClr>
              </a:gs>
              <a:gs pos="0">
                <a:schemeClr val="accent1">
                  <a:tint val="66000"/>
                  <a:satMod val="160000"/>
                </a:schemeClr>
              </a:gs>
              <a:gs pos="79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/>
          </a:p>
        </p:txBody>
      </p:sp>
      <p:sp>
        <p:nvSpPr>
          <p:cNvPr id="43" name="Rectangle 42"/>
          <p:cNvSpPr/>
          <p:nvPr/>
        </p:nvSpPr>
        <p:spPr>
          <a:xfrm>
            <a:off x="210667" y="4972546"/>
            <a:ext cx="43891202" cy="2768128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54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/>
          </a:p>
        </p:txBody>
      </p:sp>
      <p:sp>
        <p:nvSpPr>
          <p:cNvPr id="47" name="Rectangle 46"/>
          <p:cNvSpPr/>
          <p:nvPr/>
        </p:nvSpPr>
        <p:spPr>
          <a:xfrm>
            <a:off x="-2" y="4742321"/>
            <a:ext cx="43891202" cy="2805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/>
          </a:p>
        </p:txBody>
      </p:sp>
      <p:sp>
        <p:nvSpPr>
          <p:cNvPr id="48" name="Rectangle 47"/>
          <p:cNvSpPr/>
          <p:nvPr/>
        </p:nvSpPr>
        <p:spPr>
          <a:xfrm>
            <a:off x="-1" y="32609384"/>
            <a:ext cx="43891202" cy="30901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/>
          </a:p>
        </p:txBody>
      </p:sp>
      <p:sp>
        <p:nvSpPr>
          <p:cNvPr id="62" name="TextBox 61"/>
          <p:cNvSpPr txBox="1"/>
          <p:nvPr/>
        </p:nvSpPr>
        <p:spPr>
          <a:xfrm>
            <a:off x="33017180" y="30619753"/>
            <a:ext cx="9997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. </a:t>
            </a:r>
            <a:endParaRPr lang="en-US" sz="2800" dirty="0" smtClean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4426948" y="31608034"/>
            <a:ext cx="89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1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779666" y="993146"/>
            <a:ext cx="40179461" cy="2333112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 smtClean="0">
                <a:solidFill>
                  <a:schemeClr val="accent2">
                    <a:lumMod val="75000"/>
                  </a:schemeClr>
                </a:solidFill>
                <a:effectLst/>
                <a:latin typeface="Arial Rounded MT Bold" pitchFamily="34" charset="0"/>
              </a:rPr>
              <a:t>Generation of Functional Human Pancreatic </a:t>
            </a:r>
            <a:r>
              <a:rPr lang="el-GR" sz="66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</a:rPr>
              <a:t>β</a:t>
            </a:r>
            <a:r>
              <a:rPr lang="en-US" sz="6600" b="1" dirty="0" smtClean="0">
                <a:solidFill>
                  <a:schemeClr val="accent2">
                    <a:lumMod val="75000"/>
                  </a:schemeClr>
                </a:solidFill>
                <a:latin typeface="Arial Rounded MT Bold" pitchFamily="34" charset="0"/>
              </a:rPr>
              <a:t> Cells In Vitro</a:t>
            </a:r>
            <a:endParaRPr lang="en-US" sz="6600" b="1" dirty="0">
              <a:solidFill>
                <a:schemeClr val="accent2">
                  <a:lumMod val="75000"/>
                </a:schemeClr>
              </a:solidFill>
              <a:effectLst/>
              <a:latin typeface="Arial Rounded MT Bold" pitchFamily="34" charset="0"/>
            </a:endParaRPr>
          </a:p>
        </p:txBody>
      </p:sp>
      <p:sp>
        <p:nvSpPr>
          <p:cNvPr id="72" name="Text Placeholder 41"/>
          <p:cNvSpPr>
            <a:spLocks noGrp="1"/>
          </p:cNvSpPr>
          <p:nvPr>
            <p:ph type="body" sz="quarter" idx="11"/>
          </p:nvPr>
        </p:nvSpPr>
        <p:spPr>
          <a:xfrm>
            <a:off x="0" y="2844777"/>
            <a:ext cx="43891199" cy="163297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smtClean="0"/>
              <a:t>G</a:t>
            </a:r>
            <a:r>
              <a:rPr lang="en-US" sz="5400" dirty="0" smtClean="0"/>
              <a:t>rant Morgan  | School of Natural Sciences  | University of California, Merced</a:t>
            </a:r>
            <a:endParaRPr lang="en-US" sz="5400" dirty="0"/>
          </a:p>
        </p:txBody>
      </p:sp>
      <p:sp>
        <p:nvSpPr>
          <p:cNvPr id="76" name="TextBox 75"/>
          <p:cNvSpPr txBox="1"/>
          <p:nvPr/>
        </p:nvSpPr>
        <p:spPr>
          <a:xfrm>
            <a:off x="22133518" y="5701024"/>
            <a:ext cx="10227076" cy="646331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itchFamily="34" charset="0"/>
              </a:rPr>
              <a:t>Results</a:t>
            </a:r>
            <a:endParaRPr lang="en-US" sz="3600" dirty="0">
              <a:latin typeface="Arial Black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22169382" y="6241816"/>
            <a:ext cx="9857035" cy="8229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/>
          </a:p>
        </p:txBody>
      </p:sp>
      <p:sp>
        <p:nvSpPr>
          <p:cNvPr id="79" name="TextBox 78"/>
          <p:cNvSpPr txBox="1"/>
          <p:nvPr/>
        </p:nvSpPr>
        <p:spPr>
          <a:xfrm>
            <a:off x="33122245" y="5701024"/>
            <a:ext cx="10227076" cy="646331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itchFamily="34" charset="0"/>
              </a:rPr>
              <a:t>Conclusion</a:t>
            </a:r>
            <a:endParaRPr lang="en-US" sz="3600" dirty="0">
              <a:latin typeface="Arial Black" pitchFamily="34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33158109" y="6241816"/>
            <a:ext cx="9857035" cy="8229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/>
          </a:p>
        </p:txBody>
      </p:sp>
      <p:sp>
        <p:nvSpPr>
          <p:cNvPr id="82" name="TextBox 81"/>
          <p:cNvSpPr txBox="1"/>
          <p:nvPr/>
        </p:nvSpPr>
        <p:spPr>
          <a:xfrm>
            <a:off x="156066" y="5701024"/>
            <a:ext cx="10227076" cy="646331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itchFamily="34" charset="0"/>
              </a:rPr>
              <a:t>Abstract</a:t>
            </a:r>
            <a:endParaRPr lang="en-US" sz="3600" dirty="0">
              <a:latin typeface="Arial Black" pitchFamily="34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191930" y="6241816"/>
            <a:ext cx="9857035" cy="8229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/>
          </a:p>
        </p:txBody>
      </p:sp>
      <p:sp>
        <p:nvSpPr>
          <p:cNvPr id="85" name="TextBox 84"/>
          <p:cNvSpPr txBox="1"/>
          <p:nvPr/>
        </p:nvSpPr>
        <p:spPr>
          <a:xfrm>
            <a:off x="11144792" y="5701024"/>
            <a:ext cx="10227076" cy="646331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itchFamily="34" charset="0"/>
              </a:rPr>
              <a:t>Procedures</a:t>
            </a:r>
            <a:endParaRPr lang="en-US" sz="3600" dirty="0">
              <a:latin typeface="Arial Black" pitchFamily="34" charset="0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11180656" y="6241816"/>
            <a:ext cx="9857035" cy="8229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/>
          </a:p>
        </p:txBody>
      </p:sp>
      <p:sp>
        <p:nvSpPr>
          <p:cNvPr id="88" name="TextBox 87"/>
          <p:cNvSpPr txBox="1"/>
          <p:nvPr/>
        </p:nvSpPr>
        <p:spPr>
          <a:xfrm>
            <a:off x="210667" y="16292053"/>
            <a:ext cx="10227076" cy="646331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itchFamily="34" charset="0"/>
              </a:rPr>
              <a:t>Background</a:t>
            </a:r>
            <a:endParaRPr lang="en-US" sz="3600" dirty="0">
              <a:latin typeface="Arial Black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275875" y="16935540"/>
            <a:ext cx="9857035" cy="8229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/>
          </a:p>
        </p:txBody>
      </p:sp>
      <p:sp>
        <p:nvSpPr>
          <p:cNvPr id="91" name="TextBox 90"/>
          <p:cNvSpPr txBox="1"/>
          <p:nvPr/>
        </p:nvSpPr>
        <p:spPr>
          <a:xfrm>
            <a:off x="11144792" y="23997958"/>
            <a:ext cx="10227076" cy="646331"/>
          </a:xfrm>
          <a:prstGeom prst="rect">
            <a:avLst/>
          </a:prstGeom>
          <a:noFill/>
          <a:effectLst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itchFamily="34" charset="0"/>
              </a:rPr>
              <a:t>Discussion</a:t>
            </a:r>
            <a:endParaRPr lang="en-US" sz="3600" dirty="0">
              <a:latin typeface="Arial Black" pitchFamily="34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11180656" y="24538750"/>
            <a:ext cx="9857035" cy="8229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600"/>
          </a:p>
        </p:txBody>
      </p:sp>
      <p:sp>
        <p:nvSpPr>
          <p:cNvPr id="49" name="TextBox 48"/>
          <p:cNvSpPr txBox="1"/>
          <p:nvPr/>
        </p:nvSpPr>
        <p:spPr>
          <a:xfrm>
            <a:off x="156066" y="7027839"/>
            <a:ext cx="9864475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generation of insulin-producing pancreatic b cells from stem cells in vitro would provide an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unprecedented cell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source for drug discovery and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cell transplantation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therapy in diabetes. However,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insulin-producing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 previously generated from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human pluripotent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stem cells (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hPSC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lack many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 characteristics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bona fide b cells. Here, we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report a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scalable differentiation protocol that can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generate hundreds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millions of glucose-responsive b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cells from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hPSC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vitro. These stem-cell-derived </a:t>
            </a:r>
            <a:r>
              <a:rPr lang="el-G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cells (SC-b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express markers found in mature b cells,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flux Ca2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in response to glucose, package insulin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into secretory granules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secrete quantities of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 comparable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adult b cells in response to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multiple sequential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glucose challenges in vitro.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Furthermore, these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 secrete human insulin into the serum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mice shortly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transplantation in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glucose-regulated manner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transplantation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these cells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ameliorates hyperglycemia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diabetic mice.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43363" y="17701748"/>
            <a:ext cx="998745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stem cell is an undefined cell that has the potential to take on a number of functions during its early growth before maturing into an adult cell with a defined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function.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Stem cells are capable of renewing themselves via cellular division to create two or more copies of themselves; one copy is reserved (immature) while the other copies irreversibly mature into adult cells with specialized functions. 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0896597" y="7313949"/>
            <a:ext cx="9892899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Pagliucia et al.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Used several different procedures to measure the authenticity of Stem Cell derived Pancreatic B Cells, focusing on a selection of responses: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 Response to High Glucose Challenges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Calcium Flux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esponse in B Cells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Cell Marker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xpression at Protein and Gene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Insulin Granule Structural Similarity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Ability to function In Vivo</a:t>
            </a:r>
          </a:p>
          <a:p>
            <a:pPr lvl="1"/>
            <a:endParaRPr lang="en-US" sz="2800" dirty="0" smtClean="0">
              <a:cs typeface="Arial" pitchFamily="34" charset="0"/>
            </a:endParaRPr>
          </a:p>
          <a:p>
            <a:pPr marL="2651714" lvl="1" indent="-457200">
              <a:buFont typeface="Wingdings" panose="05000000000000000000" pitchFamily="2" charset="2"/>
              <a:buChar char="§"/>
            </a:pPr>
            <a:endParaRPr lang="en-US" sz="2800" dirty="0" smtClean="0"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1180656" y="24690456"/>
            <a:ext cx="1019121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Diabetes affects greater than 300 million people to date. Currently, type 1 Diabetic patients can be cured for 5 years or less via the only long term treatment option, cadaveric islet transplantation. Scarcity of viable transplantation donors combined with limited relief from other treatment options reveal the need for a long term treatment to diabetes.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1869397" y="6419243"/>
            <a:ext cx="989289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Pagluicia et al. utilized hESC cells exposed to more than 150 combinations of more than 70 compounds of inhibitors and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others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vitro with the purpose of reprogramming hESC cells into iPSC cells before arriving to a combination that effectively develops healthy pancreatic β cells in mice. There are many ways to nuclearly reprogram a β cell, however. Pagluicia et al. devised several “sequential high-glucose challenges” trials to test the authenticity of the 12 most promising batches of iPSC β cells and their similarity to human β cells.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3017181" y="6419243"/>
            <a:ext cx="99979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Pagliucia et al. have created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hPSC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derived SC-B cells that are expressly similar to human </a:t>
            </a:r>
            <a:r>
              <a:rPr lang="el-G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Cells. Additionally, after testing implementation in mice, they have determined that their SC-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cells do not suffer the same fate as previous work; after several months Pagliucia et al.’s SC-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Cells mature and function similarly to human (1deg b) cells.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cells generated in vitro can be produced reliably of quality and in large numbers (billions of cells.)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3178634" y="28108581"/>
            <a:ext cx="99979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Stem Cell and Regenerative Biology, Harvard Stem Cell Institute, Harvard University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0931213" y="6529119"/>
            <a:ext cx="89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Methods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0931213" y="14454511"/>
            <a:ext cx="89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Patient Treatment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3178634" y="27137693"/>
            <a:ext cx="89223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Acknowledgements</a:t>
            </a:r>
            <a:endParaRPr lang="en-US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896597" y="15224098"/>
            <a:ext cx="10617201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Utilizing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renewable cell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source and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scalable method, with cells grown 300 million at a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 in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suspension in a single 500 ml flask. Thus, one or two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flasks may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sufficient for treatment of a patient. An additional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advantage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SC-</a:t>
            </a:r>
            <a:r>
              <a:rPr lang="el-G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 compared to previously proposed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therapies using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pancreatic progenitors is that these cells do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require an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extended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posttransplantation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period before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observing insulin production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Immediate insulin production makes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theoretically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 to reduce patient exogenous insulin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requirements from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first few days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posttransplantation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These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cells also present new opportunities for b cell studies.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single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flask could provide enough cells for screening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30,000 compounds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 384-well format seeded with 10,000 cells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well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Unlike primary human b cells, SC-b cells can also be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generated from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pluripotent cells of any desired genetic background.</a:t>
            </a:r>
            <a:endParaRPr lang="en-US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33518" y="11200972"/>
            <a:ext cx="10235866" cy="1092365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3425" y="10539205"/>
            <a:ext cx="10084715" cy="1048122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8" y="21566527"/>
            <a:ext cx="9780515" cy="73029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966" y="23095921"/>
            <a:ext cx="8553759" cy="5149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17180" y="22470830"/>
            <a:ext cx="9083827" cy="8596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38428" y="23484914"/>
            <a:ext cx="10339712" cy="35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916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3880</TotalTime>
  <Words>722</Words>
  <Application>Microsoft Office PowerPoint</Application>
  <PresentationFormat>Custom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Black</vt:lpstr>
      <vt:lpstr>Arial Rounded MT Bold</vt:lpstr>
      <vt:lpstr>Calibri</vt:lpstr>
      <vt:lpstr>Times New Roman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 of a scientific poster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Grant Morgan</cp:lastModifiedBy>
  <cp:revision>16</cp:revision>
  <dcterms:created xsi:type="dcterms:W3CDTF">2013-02-18T18:40:33Z</dcterms:created>
  <dcterms:modified xsi:type="dcterms:W3CDTF">2015-12-04T03:44:18Z</dcterms:modified>
  <cp:category>research posters template</cp:category>
</cp:coreProperties>
</file>